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7" r:id="rId3"/>
    <p:sldMasterId id="2147483698" r:id="rId4"/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3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8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</a:p>
          <a:p>
            <a:pPr lvl="0">
              <a:lnSpc>
                <a:spcPct val="18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</a:p>
          <a:p>
            <a:pPr lvl="0">
              <a:lnSpc>
                <a:spcPct val="18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Shape 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" name="Shape 68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71" name="Shape 71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footer.png"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idx="4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74" name="Shape 74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575" y="4777362"/>
            <a:ext cx="908100" cy="3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 rtl="0">
              <a:spcBef>
                <a:spcPts val="0"/>
              </a:spcBef>
              <a:buAutoNum type="romanLcPeriod"/>
              <a:defRPr/>
            </a:lvl3pPr>
            <a:lvl4pPr lvl="3" rtl="0">
              <a:spcBef>
                <a:spcPts val="0"/>
              </a:spcBef>
              <a:buAutoNum type="arabicPeriod"/>
              <a:defRPr/>
            </a:lvl4pPr>
            <a:lvl5pPr lvl="4" rtl="0">
              <a:spcBef>
                <a:spcPts val="0"/>
              </a:spcBef>
              <a:buAutoNum type="alphaLcPeriod"/>
              <a:defRPr/>
            </a:lvl5pPr>
            <a:lvl6pPr lvl="5" rtl="0">
              <a:spcBef>
                <a:spcPts val="0"/>
              </a:spcBef>
              <a:buAutoNum type="romanLcPeriod"/>
              <a:defRPr/>
            </a:lvl6pPr>
            <a:lvl7pPr lvl="6" rtl="0">
              <a:spcBef>
                <a:spcPts val="0"/>
              </a:spcBef>
              <a:buAutoNum type="arabicPeriod"/>
              <a:defRPr/>
            </a:lvl7pPr>
            <a:lvl8pPr lvl="7" rtl="0">
              <a:spcBef>
                <a:spcPts val="0"/>
              </a:spcBef>
              <a:buAutoNum type="alphaLcPeriod"/>
              <a:defRPr/>
            </a:lvl8pPr>
            <a:lvl9pPr lvl="8" rtl="0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5" name="Shape 105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" name="Shape 109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32" name="Shape 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" name="Shape 136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39" name="Shape 139"/>
          <p:cNvSpPr txBox="1"/>
          <p:nvPr>
            <p:ph idx="3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40" name="Shape 1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 rtl="0">
              <a:spcBef>
                <a:spcPts val="0"/>
              </a:spcBef>
              <a:buAutoNum type="romanLcPeriod"/>
              <a:defRPr/>
            </a:lvl3pPr>
            <a:lvl4pPr lvl="3" rtl="0">
              <a:spcBef>
                <a:spcPts val="0"/>
              </a:spcBef>
              <a:buAutoNum type="arabicPeriod"/>
              <a:defRPr/>
            </a:lvl4pPr>
            <a:lvl5pPr lvl="4" rtl="0">
              <a:spcBef>
                <a:spcPts val="0"/>
              </a:spcBef>
              <a:buAutoNum type="alphaLcPeriod"/>
              <a:defRPr/>
            </a:lvl5pPr>
            <a:lvl6pPr lvl="5" rtl="0">
              <a:spcBef>
                <a:spcPts val="0"/>
              </a:spcBef>
              <a:buAutoNum type="romanLcPeriod"/>
              <a:defRPr/>
            </a:lvl6pPr>
            <a:lvl7pPr lvl="6" rtl="0">
              <a:spcBef>
                <a:spcPts val="0"/>
              </a:spcBef>
              <a:buAutoNum type="arabicPeriod"/>
              <a:defRPr/>
            </a:lvl7pPr>
            <a:lvl8pPr lvl="7" rtl="0">
              <a:spcBef>
                <a:spcPts val="0"/>
              </a:spcBef>
              <a:buAutoNum type="alphaLcPeriod"/>
              <a:defRPr/>
            </a:lvl8pPr>
            <a:lvl9pPr lvl="8" rtl="0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70" name="Shape 170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2" name="Shape 172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6" name="Shape 176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99" name="Shape 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3" name="Shape 203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06" name="Shape 206"/>
          <p:cNvSpPr txBox="1"/>
          <p:nvPr>
            <p:ph idx="3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07" name="Shape 207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4CAF5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ctrTitle"/>
          </p:nvPr>
        </p:nvSpPr>
        <p:spPr>
          <a:xfrm>
            <a:off x="311708" y="1006792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311700" y="3096342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4CAF5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" name="Shape 31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1000"/>
              </a:spcBef>
              <a:buAutoNum type="arabicPeriod"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buSzPct val="100000"/>
              <a:buAutoNum type="alphaLcPeriod"/>
              <a:defRPr sz="2000"/>
            </a:lvl2pPr>
            <a:lvl3pPr lvl="2" rtl="0">
              <a:spcBef>
                <a:spcPts val="0"/>
              </a:spcBef>
              <a:buAutoNum type="romanLcPeriod"/>
              <a:defRPr/>
            </a:lvl3pPr>
            <a:lvl4pPr lvl="3" rtl="0">
              <a:spcBef>
                <a:spcPts val="0"/>
              </a:spcBef>
              <a:buAutoNum type="arabicPeriod"/>
              <a:defRPr/>
            </a:lvl4pPr>
            <a:lvl5pPr lvl="4" rtl="0">
              <a:spcBef>
                <a:spcPts val="0"/>
              </a:spcBef>
              <a:buAutoNum type="alphaLcPeriod"/>
              <a:defRPr/>
            </a:lvl5pPr>
            <a:lvl6pPr lvl="5" rtl="0">
              <a:spcBef>
                <a:spcPts val="0"/>
              </a:spcBef>
              <a:buAutoNum type="romanLcPeriod"/>
              <a:defRPr/>
            </a:lvl6pPr>
            <a:lvl7pPr lvl="6" rtl="0">
              <a:spcBef>
                <a:spcPts val="0"/>
              </a:spcBef>
              <a:buAutoNum type="arabicPeriod"/>
              <a:defRPr/>
            </a:lvl7pPr>
            <a:lvl8pPr lvl="7" rtl="0">
              <a:spcBef>
                <a:spcPts val="0"/>
              </a:spcBef>
              <a:buAutoNum type="alphaLcPeriod"/>
              <a:defRPr/>
            </a:lvl8pPr>
            <a:lvl9pPr lvl="8" rtl="0">
              <a:spcBef>
                <a:spcPts val="0"/>
              </a:spcBef>
              <a:buAutoNum type="romanLcPeriod"/>
              <a:defRPr/>
            </a:lvl9pPr>
          </a:lstStyle>
          <a:p/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4" name="Shape 234"/>
          <p:cNvSpPr txBox="1"/>
          <p:nvPr>
            <p:ph idx="2" type="body"/>
          </p:nvPr>
        </p:nvSpPr>
        <p:spPr>
          <a:xfrm>
            <a:off x="4832400" y="1190294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6" name="Shape 236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0" name="Shape 240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53" name="Shape 2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3918597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5" name="Shape 265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AFAFA"/>
              </a:buClr>
              <a:buSzPct val="100000"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265500" y="3497910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68" name="Shape 268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footer.png"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idx="4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71" name="Shape 271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header and two 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862348"/>
            <a:ext cx="3999900" cy="2744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832400" y="1862348"/>
            <a:ext cx="3999900" cy="2744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" name="Shape 37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" name="Shape 42"/>
          <p:cNvSpPr/>
          <p:nvPr/>
        </p:nvSpPr>
        <p:spPr>
          <a:xfrm>
            <a:off x="-11200" y="-37824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AFAFA"/>
              </a:buClr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" name="Shape 57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Delightful User Experience  - Lesson 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9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Creative Commons Attribution-NonCommercial 4.0 International License</a:t>
            </a:r>
          </a:p>
        </p:txBody>
      </p:sp>
      <p:pic>
        <p:nvPicPr>
          <p:cNvPr id="13" name="Shape 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575" y="4777362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/>
        </p:nvSpPr>
        <p:spPr>
          <a:xfrm>
            <a:off x="44072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0" name="Shape 8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84" name="Shape 8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Creative Commons Attribution-NonCommercial 4.0 International License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4072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47" name="Shape 1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51" name="Shape 15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Creative Commons Attribution-NonCommercial 4.0 International License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44072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14" name="Shape 2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CAF50"/>
              </a:buClr>
              <a:buSzPct val="1000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Roboto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24242"/>
              </a:buClr>
              <a:buFont typeface="Roboto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18" name="Shape 21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gif"/><Relationship Id="rId4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ndroid-developer-training.gitbooks.io/android-developer-fundamentals-course-concepts/content/Unit%202/52_c_material_design.html" TargetMode="External"/><Relationship Id="rId4" Type="http://schemas.openxmlformats.org/officeDocument/2006/relationships/hyperlink" Target="https://android-developer-training.gitbooks.io/android-developer-course/content/Unit%202/52_p_material_design_cards_and_the_fab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9" name="Shape 279"/>
          <p:cNvSpPr txBox="1"/>
          <p:nvPr>
            <p:ph idx="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 txBox="1"/>
          <p:nvPr>
            <p:ph type="title"/>
          </p:nvPr>
        </p:nvSpPr>
        <p:spPr>
          <a:xfrm>
            <a:off x="265500" y="192801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Delightful User Experience</a:t>
            </a:r>
          </a:p>
        </p:txBody>
      </p:sp>
      <p:sp>
        <p:nvSpPr>
          <p:cNvPr id="281" name="Shape 281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 5</a:t>
            </a:r>
          </a:p>
        </p:txBody>
      </p:sp>
      <p:sp>
        <p:nvSpPr>
          <p:cNvPr id="282" name="Shape 282"/>
          <p:cNvSpPr txBox="1"/>
          <p:nvPr>
            <p:ph idx="4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3" name="Shape 28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Developer Fundamentals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Creative Commons Attribution-NonCommercial 4.0 International License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Should be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en"/>
              <a:t>Relevant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Informative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Delightful</a:t>
            </a:r>
          </a:p>
        </p:txBody>
      </p:sp>
      <p:sp>
        <p:nvSpPr>
          <p:cNvPr id="351" name="Shape 351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Best practices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en"/>
              <a:t>Use together with text 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Original images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Provide point of focus</a:t>
            </a:r>
          </a:p>
          <a:p>
            <a:pPr indent="-228600" lvl="0" marL="457200">
              <a:spcBef>
                <a:spcPts val="800"/>
              </a:spcBef>
            </a:pPr>
            <a:r>
              <a:rPr lang="en"/>
              <a:t>Build a narrative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Imagery</a:t>
            </a:r>
          </a:p>
        </p:txBody>
      </p:sp>
      <p:sp>
        <p:nvSpPr>
          <p:cNvPr id="354" name="Shape 35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217350" y="1773621"/>
            <a:ext cx="4045200" cy="84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Typography</a:t>
            </a: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0" y="319374"/>
            <a:ext cx="3695199" cy="4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Roboto typeface</a:t>
            </a:r>
          </a:p>
        </p:txBody>
      </p:sp>
      <p:sp>
        <p:nvSpPr>
          <p:cNvPr id="368" name="Shape 368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</a:pPr>
            <a:r>
              <a:rPr lang="en"/>
              <a:t>Thin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</a:pPr>
            <a:r>
              <a:rPr lang="en"/>
              <a:t>Light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Regular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Medium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Bold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Black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2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 styles and scale</a:t>
            </a:r>
          </a:p>
        </p:txBody>
      </p:sp>
      <p:sp>
        <p:nvSpPr>
          <p:cNvPr id="376" name="Shape 376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Too many sizes is confusing and looks bad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Limited set of sizes that work well together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2" y="1111313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Display 4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Display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Display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Display  1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"/>
              <a:t>Headline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Title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Subheading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Body 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Body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Caption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Button</a:t>
            </a:r>
          </a:p>
        </p:txBody>
      </p:sp>
      <p:sp>
        <p:nvSpPr>
          <p:cNvPr id="379" name="Shape 379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Setting text appearance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217350" y="1849821"/>
            <a:ext cx="4045200" cy="84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</a:t>
            </a:r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0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</a:t>
            </a:r>
          </a:p>
        </p:txBody>
      </p:sp>
      <p:sp>
        <p:nvSpPr>
          <p:cNvPr id="400" name="Shape 400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Bold hues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Muted environments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Deep shadows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Bright highlights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226000" y="1128175"/>
            <a:ext cx="6240899" cy="31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Material Design recommends using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primary color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along with some shades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 an accent color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 a bold user experience for your app</a:t>
            </a:r>
          </a:p>
          <a:p>
            <a:pPr indent="-228600" lvl="0" marL="4572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</a:p>
        </p:txBody>
      </p:sp>
      <p:sp>
        <p:nvSpPr>
          <p:cNvPr id="407" name="Shape 40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8" name="Shape 4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 palette</a:t>
            </a: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Studio creates a color palette for you</a:t>
            </a:r>
          </a:p>
          <a:p>
            <a:pPr indent="-228600" lvl="0" marL="457200">
              <a:spcBef>
                <a:spcPts val="600"/>
              </a:spcBef>
            </a:pPr>
            <a:r>
              <a:rPr lang="en"/>
              <a:t>AppTheme definition in styles.xml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en"/>
              <a:t>colorPrimary—AppBar, branding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colorPrimaryDark—status bar, contrast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colorAccent—draw user attention, switches, FAB</a:t>
            </a:r>
          </a:p>
          <a:p>
            <a:pPr indent="-228600" lvl="0" marL="457200" rtl="0">
              <a:spcBef>
                <a:spcPts val="600"/>
              </a:spcBef>
            </a:pPr>
            <a:r>
              <a:rPr lang="en"/>
              <a:t>Colors defined in colors.xml</a:t>
            </a:r>
          </a:p>
          <a:p>
            <a:pPr indent="-228600" lvl="0" marL="457200" rtl="0">
              <a:spcBef>
                <a:spcPts val="60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 palette for your project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Text color and contrast</a:t>
            </a:r>
          </a:p>
        </p:txBody>
      </p:sp>
      <p:sp>
        <p:nvSpPr>
          <p:cNvPr id="424" name="Shape 424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/>
              <a:t>Contrast for visual separation</a:t>
            </a:r>
          </a:p>
          <a:p>
            <a:pPr indent="-228600" lvl="0" marL="4572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/>
              <a:t>Contrast for readability</a:t>
            </a:r>
          </a:p>
          <a:p>
            <a:pPr indent="-228600" lvl="0" marL="4572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/>
              <a:t>Contrast for accessibility</a:t>
            </a:r>
          </a:p>
          <a:p>
            <a:pPr indent="-228600" lvl="0" marL="4572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/>
              <a:t>Not all people see colors the same</a:t>
            </a:r>
          </a:p>
          <a:p>
            <a:pPr indent="-228600" lvl="0" marL="4572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/>
              <a:t>Theme handles text by default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Theme.AppCompat.Light—text will be near black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Theme.AppCompat.Light.DarkActionBar—text near white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choice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5.2 Material Design</a:t>
            </a:r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217350" y="1849821"/>
            <a:ext cx="4045200" cy="84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</a:t>
            </a:r>
          </a:p>
        </p:txBody>
      </p:sp>
      <p:sp>
        <p:nvSpPr>
          <p:cNvPr id="436" name="Shape 43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49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Motion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Motion in Material Design describes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Spatial relationships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Functionality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Intention</a:t>
            </a:r>
          </a:p>
        </p:txBody>
      </p:sp>
      <p:sp>
        <p:nvSpPr>
          <p:cNvPr id="444" name="Shape 44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is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Responsive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Natural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Aware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Intentional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in your app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Maintain continuity</a:t>
            </a:r>
          </a:p>
          <a:p>
            <a:pPr indent="-228600" lvl="0" marL="457200" rtl="0">
              <a:spcBef>
                <a:spcPts val="600"/>
              </a:spcBef>
              <a:buChar char="●"/>
            </a:pPr>
            <a:r>
              <a:rPr lang="en"/>
              <a:t>Highlight elements or actions</a:t>
            </a:r>
          </a:p>
          <a:p>
            <a:pPr indent="-228600" lvl="0" marL="457200" rtl="0">
              <a:spcBef>
                <a:spcPts val="600"/>
              </a:spcBef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</a:p>
          <a:p>
            <a:pPr indent="-228600" lvl="0" marL="457200" rtl="0">
              <a:spcBef>
                <a:spcPts val="600"/>
              </a:spcBef>
              <a:buChar char="●"/>
            </a:pPr>
            <a:r>
              <a:rPr lang="en"/>
              <a:t>Draw focus</a:t>
            </a:r>
          </a:p>
          <a:p>
            <a:pPr indent="-228600" lvl="0" marL="457200" rtl="0">
              <a:spcBef>
                <a:spcPts val="600"/>
              </a:spcBef>
              <a:buChar char="●"/>
            </a:pPr>
            <a:r>
              <a:rPr lang="en"/>
              <a:t>Organize transitions</a:t>
            </a:r>
          </a:p>
          <a:p>
            <a:pPr indent="-228600" lvl="0" marL="457200" rtl="0">
              <a:spcBef>
                <a:spcPts val="600"/>
              </a:spcBef>
              <a:buChar char="●"/>
            </a:pPr>
            <a:r>
              <a:rPr lang="en"/>
              <a:t>Responsive feedback</a:t>
            </a:r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4" y="2714749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4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7082487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Touch feedback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Responsive interaction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217350" y="1849821"/>
            <a:ext cx="4045200" cy="84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Layout</a:t>
            </a:r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4" cy="337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Layout for Material Design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Density independent pixels for views—dp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Scalable pixels for text—sp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Plan your layout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5" name="Shape 4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Layout planning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3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7" y="1169400"/>
            <a:ext cx="2633643" cy="2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217350" y="1849821"/>
            <a:ext cx="4045200" cy="84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89"/>
            <a:ext cx="3608527" cy="360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424242"/>
                </a:solidFill>
              </a:rPr>
              <a:t>‹#›</a:t>
            </a:fld>
          </a:p>
        </p:txBody>
      </p:sp>
      <p:sp>
        <p:nvSpPr>
          <p:cNvPr id="494" name="Shape 4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sp>
        <p:nvSpPr>
          <p:cNvPr id="495" name="Shape 495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Material Design has guidelines on the use and implementation of Android components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</a:p>
          <a:p>
            <a:pPr indent="-342900" lvl="0" marL="45720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</a:p>
          <a:p>
            <a:pPr indent="-3429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4"/>
            <a:ext cx="2867497" cy="28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4" name="Shape 50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components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6"/>
            <a:ext cx="1932547" cy="19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3424423"/>
            <a:ext cx="1065697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299" y="2528650"/>
            <a:ext cx="2048152" cy="204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4" y="1152276"/>
            <a:ext cx="1928062" cy="96762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</a:p>
          <a:p>
            <a:pPr indent="-381000" lvl="0" marL="457200" rtl="0">
              <a:spcBef>
                <a:spcPts val="4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</a:p>
          <a:p>
            <a:pPr indent="-381000" lvl="0" marL="457200" rtl="0">
              <a:spcBef>
                <a:spcPts val="4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</a:p>
          <a:p>
            <a:pPr indent="-381000" lvl="0" marL="457200" rtl="0">
              <a:spcBef>
                <a:spcPts val="4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</a:p>
          <a:p>
            <a:pPr indent="-381000" lvl="0" marL="457200" rtl="0">
              <a:spcBef>
                <a:spcPts val="4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</a:p>
          <a:p>
            <a:pPr indent="-381000" lvl="0" marL="457200" rtl="0">
              <a:spcBef>
                <a:spcPts val="4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</a:p>
          <a:p>
            <a:pPr indent="-381000" lvl="0" marL="457200" rtl="0">
              <a:spcBef>
                <a:spcPts val="4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5" name="Shape 5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Consistency helps user intuition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89" y="1624650"/>
            <a:ext cx="1622685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8" name="Shape 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7"/>
            <a:ext cx="1657899" cy="29473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2" y="1243649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1" name="Shape 521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3710249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69850" lvl="0" marL="0" rtl="0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4681975" y="1462298"/>
            <a:ext cx="4098300" cy="219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69850" lvl="0" marL="0" rtl="0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Learn more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</a:p>
        </p:txBody>
      </p:sp>
      <p:sp>
        <p:nvSpPr>
          <p:cNvPr id="530" name="Shape 53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What's Next?</a:t>
            </a:r>
          </a:p>
        </p:txBody>
      </p:sp>
      <p:sp>
        <p:nvSpPr>
          <p:cNvPr id="537" name="Shape 53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8" name="Shape 538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C Material Design</a:t>
            </a:r>
          </a:p>
          <a:p>
            <a:pPr indent="-381000" lvl="0" marL="457200" rtl="0">
              <a:lnSpc>
                <a:spcPct val="115000"/>
              </a:lnSpc>
              <a:spcBef>
                <a:spcPts val="1000"/>
              </a:spcBef>
              <a:buClr>
                <a:srgbClr val="424242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P Material Design: Lists, Cards, and Colors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END</a:t>
            </a:r>
          </a:p>
        </p:txBody>
      </p:sp>
      <p:sp>
        <p:nvSpPr>
          <p:cNvPr id="544" name="Shape 5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6" name="Shape 5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17350" y="1667662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Material Metaphor</a:t>
            </a:r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2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Material Design?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Design guidelines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Visual language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Combine classic principles of good design with innovation and possibilities of technology and science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599" y="810175"/>
            <a:ext cx="3300101" cy="177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Material metaphor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Surfaces and edges provide visual cues grounded in reality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Material design in your app </a:t>
            </a: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8" name="Shape 328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Cast shadows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Occupy space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Interact with each other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3"/>
            <a:ext cx="2101500" cy="2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Bold, graphic, intentional</a:t>
            </a: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Choose colors deliberately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Fill screen edge to edge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Use large-scale typography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Use white space intentionally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Emphasize user action 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Make functionality obvious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217350" y="1773621"/>
            <a:ext cx="4045200" cy="84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Imagery</a:t>
            </a: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8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